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79" r:id="rId3"/>
    <p:sldId id="280" r:id="rId4"/>
    <p:sldId id="281" r:id="rId5"/>
    <p:sldId id="282" r:id="rId6"/>
    <p:sldId id="283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257" r:id="rId72"/>
    <p:sldId id="258" r:id="rId73"/>
    <p:sldId id="259" r:id="rId74"/>
    <p:sldId id="260" r:id="rId75"/>
    <p:sldId id="261" r:id="rId76"/>
    <p:sldId id="262" r:id="rId77"/>
    <p:sldId id="263" r:id="rId78"/>
    <p:sldId id="264" r:id="rId79"/>
    <p:sldId id="265" r:id="rId80"/>
    <p:sldId id="266" r:id="rId81"/>
    <p:sldId id="267" r:id="rId82"/>
    <p:sldId id="268" r:id="rId83"/>
    <p:sldId id="269" r:id="rId84"/>
    <p:sldId id="270" r:id="rId85"/>
    <p:sldId id="272" r:id="rId86"/>
    <p:sldId id="271" r:id="rId87"/>
    <p:sldId id="273" r:id="rId88"/>
    <p:sldId id="274" r:id="rId89"/>
    <p:sldId id="275" r:id="rId90"/>
    <p:sldId id="276" r:id="rId91"/>
    <p:sldId id="277" r:id="rId9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88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6BD71-80FE-4339-8BF7-DE7DAC2BC01D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D7A93-A37E-44A1-AA2C-7E9CAE3405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52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05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1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33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48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51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38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281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But they differ on exactly which parameters get updated.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91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748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46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EBD86-0A01-3B4B-B540-6B90BD60E5F2}" type="slidenum">
              <a:rPr lang="en-US"/>
              <a:pPr/>
              <a:t>50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There's a problem with using probability.  And that is that the probability of a test set depends very directly on the length of the test set.  This is because probability gets smaller the longer the text.  For n-gram models, this is very clear; the chain rule of probability means that  for a test set of N words we are multiplying together N n-gram probabilities! It would be better to normalize the probabilities by length to get a metric that is per-word.  Perplexity is just such a metric. </a:t>
            </a: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words. We normalize by taking the N-</a:t>
            </a:r>
            <a:r>
              <a:rPr lang="en-US" dirty="0" err="1">
                <a:latin typeface="Calibri" charset="0"/>
              </a:rPr>
              <a:t>th</a:t>
            </a:r>
            <a:r>
              <a:rPr lang="en-US" dirty="0">
                <a:latin typeface="Calibri" charset="0"/>
              </a:rPr>
              <a:t> root of the probability of the test set.</a:t>
            </a:r>
          </a:p>
        </p:txBody>
      </p:sp>
    </p:spTree>
    <p:extLst>
      <p:ext uri="{BB962C8B-B14F-4D97-AF65-F5344CB8AC3E}">
        <p14:creationId xmlns:p14="http://schemas.microsoft.com/office/powerpoint/2010/main" val="2623781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53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7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 predicting each next word, the model can see a representation of all the previous words</a:t>
            </a:r>
          </a:p>
        </p:txBody>
      </p:sp>
    </p:spTree>
    <p:extLst>
      <p:ext uri="{BB962C8B-B14F-4D97-AF65-F5344CB8AC3E}">
        <p14:creationId xmlns:p14="http://schemas.microsoft.com/office/powerpoint/2010/main" val="3980286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The values of </a:t>
            </a:r>
            <a:r>
              <a:rPr lang="en-US" sz="1800" i="1" dirty="0">
                <a:effectLst/>
                <a:latin typeface="NimbusRomNo9L"/>
              </a:rPr>
              <a:t>Nc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i="1" dirty="0">
                <a:effectLst/>
                <a:latin typeface="NimbusRomNo9L"/>
              </a:rPr>
              <a:t>Dc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i="1" dirty="0">
                <a:effectLst/>
                <a:latin typeface="NimbusRomNo9L"/>
              </a:rPr>
              <a:t>Cc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N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D</a:t>
            </a:r>
            <a:r>
              <a:rPr lang="en-US" sz="1800" dirty="0">
                <a:effectLst/>
                <a:latin typeface="NimbusRomNo9L"/>
              </a:rPr>
              <a:t>, and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C </a:t>
            </a:r>
            <a:r>
              <a:rPr lang="en-US" sz="1800" dirty="0">
                <a:effectLst/>
                <a:latin typeface="NimbusRomNo9L"/>
              </a:rPr>
              <a:t>depend on the exact transformer architecture, tokenization, and vocabulary size, so rather than all the precise values, scaling laws focus on the relationship with loss.</a:t>
            </a:r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2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showing, in black, the vectors that can be stored in the cache rather than recomputed when computing the </a:t>
            </a:r>
            <a:r>
              <a:rPr lang="en-US" sz="1800" dirty="0" err="1">
                <a:effectLst/>
                <a:latin typeface="NimbusRomNo9L"/>
              </a:rPr>
              <a:t>atten</a:t>
            </a:r>
            <a:r>
              <a:rPr lang="en-US" sz="1800" dirty="0">
                <a:effectLst/>
                <a:latin typeface="NimbusRomNo9L"/>
              </a:rPr>
              <a:t>- </a:t>
            </a:r>
            <a:r>
              <a:rPr lang="en-US" sz="1800" dirty="0" err="1">
                <a:effectLst/>
                <a:latin typeface="NimbusRomNo9L"/>
              </a:rPr>
              <a:t>tion</a:t>
            </a:r>
            <a:r>
              <a:rPr lang="en-US" sz="1800" dirty="0">
                <a:effectLst/>
                <a:latin typeface="NimbusRomNo9L"/>
              </a:rPr>
              <a:t> score for the 4th token.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1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freeze W to its pretrained values, and instead finetune by training a pair of matrices A and B, updating those instead of W, and just sum W and the updated AB.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63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029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64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LLMs make stuff up!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2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Who owns all that data that we trained the models on?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2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data can be leaked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7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70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08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8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When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CMR10"/>
              </a:rPr>
              <a:t>= </a:t>
            </a:r>
            <a:r>
              <a:rPr lang="en-US" sz="1800" dirty="0">
                <a:effectLst/>
                <a:latin typeface="NimbusRomNo9L"/>
              </a:rPr>
              <a:t>1, top-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sampling is identical to greedy decoding.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Setting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to a larger number than 1 leads us to sometimes select a word which is not necessarily the most probable, but is still probable enough, and whose choice results in generating more diverse but still high-enough-quality text.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7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sz="1800">
                <a:effectLst/>
                <a:latin typeface="NimbusRomNo9L"/>
              </a:rPr>
              <a:t>sometimes the top k words will be very likely and include most of the probability mass, but other times flatter and the top 10 words will only include a small part of the probability mass. </a:t>
            </a:r>
            <a:endParaRPr lang="en-US" sz="120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16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0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4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(dividing by a smaller fraction </a:t>
            </a:r>
            <a:r>
              <a:rPr lang="el-GR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results in making each score larger).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2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3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873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29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944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55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64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75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0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46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099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07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01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B87F1-C5C8-4676-AD89-5AE77175783F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9DC94-ACAD-4744-A03B-0F7EA0EFB3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69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Обработка естественного языка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Е.Г. Соколов, НИУ ВШЭ СПб,</a:t>
            </a:r>
          </a:p>
          <a:p>
            <a:r>
              <a:rPr lang="ru-RU" dirty="0" smtClean="0"/>
              <a:t>17.12.2024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44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84603"/>
            <a:ext cx="754380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Conditional Generation: </a:t>
            </a:r>
            <a:r>
              <a:rPr lang="en-US" sz="4400" dirty="0"/>
              <a:t>Generating text conditioned on previous text!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1E964B1-C1E0-8571-DE19-F6BA15B0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7350" y="1497863"/>
            <a:ext cx="6178181" cy="5360137"/>
          </a:xfrm>
        </p:spPr>
      </p:pic>
    </p:spTree>
    <p:extLst>
      <p:ext uri="{BB962C8B-B14F-4D97-AF65-F5344CB8AC3E}">
        <p14:creationId xmlns:p14="http://schemas.microsoft.com/office/powerpoint/2010/main" val="328453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45" y="232202"/>
            <a:ext cx="8321040" cy="907196"/>
          </a:xfrm>
        </p:spPr>
        <p:txBody>
          <a:bodyPr>
            <a:noAutofit/>
          </a:bodyPr>
          <a:lstStyle/>
          <a:p>
            <a:r>
              <a:rPr lang="en-US" sz="3800" b="0" dirty="0">
                <a:effectLst/>
              </a:rPr>
              <a:t>Many practical NLP tasks can be cast as word prediction!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Sentiment analysis: “I like Jackie Chan”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The sentiment of the sentence "I like Jackie Chan" is: </a:t>
            </a:r>
            <a:r>
              <a:rPr lang="en-US" sz="36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914400" indent="-914400">
              <a:buFont typeface="+mj-lt"/>
              <a:buAutoNum type="arabicPeriod"/>
            </a:pP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93595BE-F054-E302-6BD5-92557621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10" y="4953000"/>
            <a:ext cx="8268110" cy="10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Framing lots of tasks as conditional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6" y="1371600"/>
            <a:ext cx="8149586" cy="4572000"/>
          </a:xfrm>
        </p:spPr>
        <p:txBody>
          <a:bodyPr>
            <a:normAutofit fontScale="85000" lnSpcReduction="20000"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QA</a:t>
            </a: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“Who wrote The Origin of Species”</a:t>
            </a:r>
          </a:p>
          <a:p>
            <a:endParaRPr lang="en-US" sz="11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iterate:</a:t>
            </a:r>
          </a:p>
          <a:p>
            <a:pPr marL="914400" indent="-914400">
              <a:buFont typeface="+mj-lt"/>
              <a:buAutoNum type="arabicPeriod"/>
            </a:pP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AD6936-74FA-F133-820D-8ABA93D1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03" y="2743200"/>
            <a:ext cx="7955882" cy="730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63A095-F4E5-3251-5023-1FCA97EFA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1" y="4339283"/>
            <a:ext cx="7598465" cy="616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C2B391F-1FB9-3B3D-EF7D-CB44E70E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15" y="5943600"/>
            <a:ext cx="8303427" cy="5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6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D008D0-44DF-5389-03C6-2E561EA5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C1B007C-52D7-4879-614E-53900019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847" y="1219200"/>
            <a:ext cx="6898822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194288-616B-DBC7-3C78-B9B6E6F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6" y="5791201"/>
            <a:ext cx="8009129" cy="602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EF24E62-2EF3-AC4C-BFF8-446EA99FA154}"/>
              </a:ext>
            </a:extLst>
          </p:cNvPr>
          <p:cNvSpPr txBox="1"/>
          <p:nvPr/>
        </p:nvSpPr>
        <p:spPr>
          <a:xfrm>
            <a:off x="606288" y="22793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4363B6-8FC7-E906-F3F5-179494591D07}"/>
              </a:ext>
            </a:extLst>
          </p:cNvPr>
          <p:cNvSpPr txBox="1"/>
          <p:nvPr/>
        </p:nvSpPr>
        <p:spPr>
          <a:xfrm>
            <a:off x="409923" y="5147847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4365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1C10E5-80F9-9640-D2B0-E206B724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LLMs for summarization (using  </a:t>
            </a:r>
            <a:r>
              <a:rPr lang="en-US" dirty="0" err="1"/>
              <a:t>tl;dr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3CC0016-83F8-F6BF-9DFC-28616DD7F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386193"/>
            <a:ext cx="7334268" cy="5312204"/>
          </a:xfrm>
        </p:spPr>
      </p:pic>
    </p:spTree>
    <p:extLst>
      <p:ext uri="{BB962C8B-B14F-4D97-AF65-F5344CB8AC3E}">
        <p14:creationId xmlns:p14="http://schemas.microsoft.com/office/powerpoint/2010/main" val="162343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Sampling for LLM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1446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CA4F6B8-6B4B-FFED-19BB-2D827A18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and Sampling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0F0411D-A45D-F0A4-4AE5-CDB00F1EB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95400"/>
            <a:ext cx="7978136" cy="5402997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task of choosing a word to generate based on the model’s probabilities is called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most common method for decoding in LLMs: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Sampling from a model’s distribution over words: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choose random words according to their probability assigned by the model. </a:t>
            </a:r>
          </a:p>
          <a:p>
            <a:pPr marL="0" indent="0"/>
            <a:r>
              <a:rPr lang="en-US" sz="3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 each token we’ll sample words to generate according to their probability </a:t>
            </a:r>
            <a:r>
              <a:rPr lang="en-US" sz="35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conditioned on our previous choices</a:t>
            </a:r>
            <a:r>
              <a:rPr lang="en-US" sz="3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transformer language model will give the probability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C8CF76-DC4D-EBCB-DF48-D6FEB93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C2E7EF-CC6C-B748-100B-DFA0C8265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E2BE28-421F-CC48-FF8E-FD10FF6A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405686"/>
            <a:ext cx="2913584" cy="285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58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1D489B-5F0A-91A6-D6EA-22DB558F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sampling doesn't work very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A09B9A-406D-338B-7F8F-DBEE6CE5A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 though random sampling mostly generate sensible, high-probable words,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here are many odd, low- probability words in the tail of the distribution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 one is low- probability but added up they constitute a large portion of the distribution 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 they get picked enough to generate weird 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05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07389A-4BA0-1F6B-4287-FEC30F75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 in word sampling: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48574C-C660-DA47-C145-BC348C79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high-probability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+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 more 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accurate, coherent, and factual, </a:t>
            </a:r>
          </a:p>
          <a:p>
            <a:pPr marL="0" indent="0"/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diversity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boring, repetitive. </a:t>
            </a:r>
          </a:p>
          <a:p>
            <a:pPr marL="457200" indent="-457200">
              <a:buFontTx/>
              <a:buChar char="-"/>
            </a:pP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middle-probability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words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diversity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more creative, diverse, 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less factual, incoherent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6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Remember the simple n-gram language model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Assigns probabilities to sequences of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Generate text by sampling possible next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Is trained on counts computed from lots of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Large language models are similar and different: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Assigns probabilities to sequences of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Generate text by sampling possible next words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b="1" dirty="0"/>
              <a:t>Are trained by learning to guess the next word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274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sampling: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Choose #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each word in the vocabulary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use the language model to compute the likelihood of this word given the context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|w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Sort the words by likelihood, keep only the top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 probable words.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Renormalize the scores of the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to be a legitimate probability distribution.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Randomly sample a word from within these remaining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most-probable words according to its probability</a:t>
            </a:r>
            <a:r>
              <a:rPr lang="en-US" sz="1800" dirty="0">
                <a:effectLst/>
                <a:latin typeface="NimbusRomNo9L"/>
              </a:rPr>
              <a:t>. </a:t>
            </a:r>
            <a:endParaRPr lang="en-US" sz="1200" dirty="0"/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8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0" y="1306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Top-p sampling (= nucleus 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04" y="984755"/>
            <a:ext cx="8229600" cy="4525963"/>
          </a:xfrm>
        </p:spPr>
        <p:txBody>
          <a:bodyPr>
            <a:normAutofit/>
          </a:bodyPr>
          <a:lstStyle/>
          <a:p>
            <a:pPr marL="0" indent="0"/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Problem with top-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k:  k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fixed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 may cover very different amounts of probability mass in different situations</a:t>
            </a:r>
          </a:p>
          <a:p>
            <a:pPr marL="0" indent="0"/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Idea: Instead, keep the top p percent of the probability mass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Given a distribution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2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000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0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40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), the top-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vocabulary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is the smallest set of words such that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9AC3AC9-5189-EE24-9DED-DAE43A6DD265}"/>
              </a:ext>
            </a:extLst>
          </p:cNvPr>
          <p:cNvSpPr txBox="1"/>
          <p:nvPr/>
        </p:nvSpPr>
        <p:spPr>
          <a:xfrm>
            <a:off x="6343650" y="97139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Holtzman et al.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2020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0C97E6-6438-9459-343B-2A80E22A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4869160"/>
            <a:ext cx="3371082" cy="1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3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600200"/>
            <a:ext cx="7543801" cy="5257800"/>
          </a:xfrm>
        </p:spPr>
        <p:txBody>
          <a:bodyPr>
            <a:normAutofit fontScale="85000" lnSpcReduction="10000"/>
          </a:bodyPr>
          <a:lstStyle/>
          <a:p>
            <a:pPr marL="0" indent="0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Reshape the distribution instead of truncating it</a:t>
            </a:r>
          </a:p>
          <a:p>
            <a:pPr marL="0" indent="0"/>
            <a:r>
              <a:rPr lang="en-US" sz="3200" dirty="0"/>
              <a:t>Intuition from thermodynamics,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system at high temperature is flexible and can explore many possible states,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system at lower temperature is likely to explore a subset of lower energy (better) states.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In </a:t>
            </a:r>
            <a:r>
              <a:rPr lang="en-US" b="1" dirty="0"/>
              <a:t>low-temperature sampling</a:t>
            </a:r>
            <a:r>
              <a:rPr lang="en-US" dirty="0"/>
              <a:t>, 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 ≤ 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/>
              <a:t>we smoothly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increase the probability of the most probable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decrease the probability of the rare words. </a:t>
            </a:r>
            <a:endParaRPr lang="en-US" sz="3200" dirty="0"/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48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600200"/>
            <a:ext cx="7863836" cy="5257800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Divide the logit by a temperature parameter </a:t>
            </a:r>
            <a:r>
              <a:rPr lang="el-GR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before passing it through the </a:t>
            </a:r>
            <a:r>
              <a:rPr lang="en-US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Instead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We do  </a:t>
            </a: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CE8FFC-E316-19B6-BABB-497FA792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3604846"/>
            <a:ext cx="3771901" cy="967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5295900"/>
            <a:ext cx="3965331" cy="838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6FBE5E5-7FD3-77F2-0F10-E0BA8F55ADB1}"/>
              </a:ext>
            </a:extLst>
          </p:cNvPr>
          <p:cNvCxnSpPr>
            <a:cxnSpLocks/>
          </p:cNvCxnSpPr>
          <p:nvPr/>
        </p:nvCxnSpPr>
        <p:spPr>
          <a:xfrm>
            <a:off x="2228850" y="3429000"/>
            <a:ext cx="400391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58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2" y="2590801"/>
            <a:ext cx="7863836" cy="4107597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Why does this work?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close to 1 the distribution doesn’t change much.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lower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is, the larger the scores being passed to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oftmax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pushes high values toward 1 and low values toward 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inputs pushes high-probability words higher and low probability word lower,  making the distribution more greedy.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0, the probability of most likely word approaches 1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800" dirty="0">
              <a:effectLst/>
              <a:latin typeface="NimbusRomNo9L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181100"/>
            <a:ext cx="3965331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81F9F2-F803-FEFF-CF1B-D37C24ACDBC1}"/>
              </a:ext>
            </a:extLst>
          </p:cNvPr>
          <p:cNvSpPr txBox="1"/>
          <p:nvPr/>
        </p:nvSpPr>
        <p:spPr>
          <a:xfrm>
            <a:off x="6572250" y="351591"/>
            <a:ext cx="203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lang="el-G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36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Sampling for LLM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276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Large Language Models: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496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600200"/>
            <a:ext cx="8149586" cy="4572000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 big idea that underlies all the amazing performance of language models</a:t>
            </a:r>
          </a:p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First 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pretrain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a transformer model on enormous amounts of text</a:t>
            </a:r>
          </a:p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it to new tasks.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17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training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600200"/>
            <a:ext cx="8058150" cy="4572000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We just train them to predict the next word!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Take a corpus of text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each time step </a:t>
            </a:r>
            <a:r>
              <a:rPr lang="en-US" sz="3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</a:p>
          <a:p>
            <a:pPr marL="968345" lvl="1" indent="-571500">
              <a:buFont typeface="+mj-lt"/>
              <a:buAutoNum type="romanLcPeriod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ask the model to predict the next word </a:t>
            </a:r>
          </a:p>
          <a:p>
            <a:pPr marL="968345" lvl="1" indent="-571500">
              <a:buFont typeface="+mj-lt"/>
              <a:buAutoNum type="romanLcPeriod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train the model using gradient descent to minimize the error in this prediction</a:t>
            </a:r>
          </a:p>
          <a:p>
            <a:pPr marL="396845" lvl="1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6845" lvl="1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Self-supervised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because it just uses the next word as the label!</a:t>
            </a:r>
          </a:p>
          <a:p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88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of language model training: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600200"/>
            <a:ext cx="8172450" cy="5410201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Same loss function: </a:t>
            </a:r>
            <a:r>
              <a:rPr lang="en-US" sz="3600" b="1" dirty="0"/>
              <a:t>cross-entropy loss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We want the model to assign a high probability to true word </a:t>
            </a:r>
            <a:r>
              <a:rPr lang="en-US" sz="3200" i="1" dirty="0"/>
              <a:t>w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= want loss to be high if the model assigns too low a probability to 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CE Loss: The negative log probability that the model assigns to the true next word w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If the model assigns too low a probability to w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We move the model weights in the direction that assigns a higher probability to w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741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Even through pretrained only to predict words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Learn a lot of useful language knowledge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Since training on a </a:t>
            </a:r>
            <a:r>
              <a:rPr lang="en-US" sz="3600" b="1" dirty="0"/>
              <a:t>lot</a:t>
            </a:r>
            <a:r>
              <a:rPr lang="en-US" sz="3600" dirty="0"/>
              <a:t> of text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317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A15619-7BD4-4C5C-A33C-0593F6CD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loss for 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DF3B35-8C3A-4FFA-8037-6F4F2EC7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600200"/>
            <a:ext cx="8092436" cy="4572000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 loss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difference between the </a:t>
            </a:r>
            <a:r>
              <a:rPr lang="en-US" sz="2400" dirty="0"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probability distribution and the </a:t>
            </a:r>
            <a:r>
              <a:rPr lang="en-US" sz="2400" dirty="0">
                <a:effectLst/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distribution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correct distribution </a:t>
            </a: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knows the next word, so is 1 for the actual next word and 0 for the others.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 in this sum, all terms get multiplied by zero except one: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model assigns to the correct next word, so: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NimbusRomNo9L"/>
              </a:rPr>
              <a:t> </a:t>
            </a:r>
            <a:endParaRPr lang="en-US" sz="1600" dirty="0"/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A993267-2C99-C0BB-DAF3-ECE25891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39" y="2322016"/>
            <a:ext cx="3714750" cy="1133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7AC57B-F50D-9E5F-C036-911F72B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656" y="5466738"/>
            <a:ext cx="4357688" cy="762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1DDA961-04B4-29B7-89D3-8A36ED55F2A4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4056382" y="1895811"/>
            <a:ext cx="706118" cy="390190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2DED5C2-D807-3B33-98ED-8C70082CAC8B}"/>
              </a:ext>
            </a:extLst>
          </p:cNvPr>
          <p:cNvCxnSpPr>
            <a:cxnSpLocks/>
          </p:cNvCxnSpPr>
          <p:nvPr/>
        </p:nvCxnSpPr>
        <p:spPr>
          <a:xfrm flipH="1">
            <a:off x="6357937" y="1972155"/>
            <a:ext cx="1334453" cy="349861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E2DB58FF-03E7-BEF0-13C7-150194DFF067}"/>
              </a:ext>
            </a:extLst>
          </p:cNvPr>
          <p:cNvSpPr/>
          <p:nvPr/>
        </p:nvSpPr>
        <p:spPr>
          <a:xfrm>
            <a:off x="4621457" y="2190974"/>
            <a:ext cx="691160" cy="902370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xmlns="" id="{55062C3E-92E0-F771-6543-9D0BB0FF34E2}"/>
              </a:ext>
            </a:extLst>
          </p:cNvPr>
          <p:cNvSpPr/>
          <p:nvPr/>
        </p:nvSpPr>
        <p:spPr>
          <a:xfrm>
            <a:off x="5690554" y="2190974"/>
            <a:ext cx="691160" cy="902370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88830-71A6-9407-BE6E-214D8C42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BC3AC1-8CFF-5EEA-0B8E-58F5F8258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676400"/>
            <a:ext cx="8035286" cy="4495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 each token position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model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sees correct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tokens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4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44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Computes  loss (–log probability) for the next token </a:t>
            </a:r>
            <a:r>
              <a:rPr lang="en-US" sz="28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40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40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next token position t+1 we ignore what model predicted for </a:t>
            </a:r>
            <a:r>
              <a:rPr lang="en-US" sz="3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Instead we take the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word w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  <a:r>
              <a:rPr 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add it to context, move on</a:t>
            </a:r>
          </a:p>
          <a:p>
            <a:endParaRPr lang="en-US" sz="3600" baseline="-25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F13D45-02B7-9DC8-F200-F8E4FBDE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a transformer language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431A1F84-1832-7453-4C05-766D11A1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709" y="1219199"/>
            <a:ext cx="7520787" cy="5479197"/>
          </a:xfrm>
        </p:spPr>
      </p:pic>
    </p:spTree>
    <p:extLst>
      <p:ext uri="{BB962C8B-B14F-4D97-AF65-F5344CB8AC3E}">
        <p14:creationId xmlns:p14="http://schemas.microsoft.com/office/powerpoint/2010/main" val="3628675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Large Language Models: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3027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data for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2824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5C5DC0B-6971-8824-5163-75E4FF1B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LLMs are mainly trained on the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71B7882-1C87-7AD7-AC4D-4AD8BAB1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Common crawl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snapshots of the entire web produced by the non- profit Common Crawl with billions of pages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Colossal Clean Crawled Corpus (C4; </a:t>
            </a:r>
            <a:r>
              <a:rPr lang="en-US" sz="3200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Raffel</a:t>
            </a:r>
            <a:r>
              <a:rPr lang="en-US" sz="3200" dirty="0">
                <a:solidFill>
                  <a:srgbClr val="0000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 2020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), 156 billion tokens of English,  filtered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What's in it? Mostly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patent text documents, Wikipedia, and news sites 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87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2CED83-FF26-39A9-2F96-1AE8B7E3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99" y="-102149"/>
            <a:ext cx="7543800" cy="907196"/>
          </a:xfrm>
        </p:spPr>
        <p:txBody>
          <a:bodyPr>
            <a:normAutofit/>
          </a:bodyPr>
          <a:lstStyle/>
          <a:p>
            <a:r>
              <a:rPr lang="en-US" b="1" dirty="0"/>
              <a:t>The Pile: </a:t>
            </a:r>
            <a:r>
              <a:rPr lang="en-US" dirty="0"/>
              <a:t>a pretraining corpus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B865070-14A7-3130-622C-F7A79547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414093"/>
            <a:ext cx="7346739" cy="525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5686295-0B28-70A8-647B-9E0B21B2183C}"/>
              </a:ext>
            </a:extLst>
          </p:cNvPr>
          <p:cNvSpPr txBox="1"/>
          <p:nvPr/>
        </p:nvSpPr>
        <p:spPr>
          <a:xfrm>
            <a:off x="4157543" y="1011848"/>
            <a:ext cx="7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A5590F6-BB13-3E51-B023-BBB10B94480A}"/>
              </a:ext>
            </a:extLst>
          </p:cNvPr>
          <p:cNvSpPr txBox="1"/>
          <p:nvPr/>
        </p:nvSpPr>
        <p:spPr>
          <a:xfrm>
            <a:off x="1562100" y="1011848"/>
            <a:ext cx="1488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academics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33331CF-9051-67C9-7E83-63B2B36AAF98}"/>
              </a:ext>
            </a:extLst>
          </p:cNvPr>
          <p:cNvSpPr txBox="1"/>
          <p:nvPr/>
        </p:nvSpPr>
        <p:spPr>
          <a:xfrm>
            <a:off x="6788427" y="1011848"/>
            <a:ext cx="92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books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AA3506-F19D-B3CB-C109-E4824999BE13}"/>
              </a:ext>
            </a:extLst>
          </p:cNvPr>
          <p:cNvSpPr txBox="1"/>
          <p:nvPr/>
        </p:nvSpPr>
        <p:spPr>
          <a:xfrm>
            <a:off x="8358809" y="5221358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783540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B2F230-5A0C-D476-D6D4-E51FEF29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for quality and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B60FAA-EF1D-0F2C-5C3A-1514B83F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Quality is subjective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LLMs attempt to match Wikipedia, books, particular websites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Need to remove boilerplate, adult 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Deduplication at many levels (URLs, documents, even lines)</a:t>
            </a:r>
          </a:p>
          <a:p>
            <a:r>
              <a:rPr lang="en-US" dirty="0"/>
              <a:t>Safety also subjective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Toxicity detection is important, although that has mixed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mistakenly flag data written in dialects like African American English</a:t>
            </a:r>
          </a:p>
        </p:txBody>
      </p:sp>
    </p:spTree>
    <p:extLst>
      <p:ext uri="{BB962C8B-B14F-4D97-AF65-F5344CB8AC3E}">
        <p14:creationId xmlns:p14="http://schemas.microsoft.com/office/powerpoint/2010/main" val="2482723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a model learn from pretraining?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556792"/>
            <a:ext cx="8149586" cy="4572000"/>
          </a:xfrm>
        </p:spPr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There are canines everywhere! One dog in the front room, and two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dogs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It wasn't just big it was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enormous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author of "A Room of One's Own" is Virginia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Woolf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doctor told me that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he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square root of 4 is </a:t>
            </a:r>
            <a:r>
              <a:rPr lang="en-US" sz="4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2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53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Text contains enormous amounts of knowledge</a:t>
            </a:r>
          </a:p>
          <a:p>
            <a:r>
              <a:rPr lang="en-US" sz="4000" dirty="0"/>
              <a:t>Pretraining on lots of text with all that knowledge is what gives language models their ability to do so much</a:t>
            </a:r>
          </a:p>
        </p:txBody>
      </p:sp>
    </p:spTree>
    <p:extLst>
      <p:ext uri="{BB962C8B-B14F-4D97-AF65-F5344CB8AC3E}">
        <p14:creationId xmlns:p14="http://schemas.microsoft.com/office/powerpoint/2010/main" val="310512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architectures for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3645024"/>
            <a:ext cx="7587570" cy="344157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Decoders</a:t>
            </a:r>
            <a:r>
              <a:rPr lang="en-US" sz="4000" dirty="0"/>
              <a:t>			</a:t>
            </a:r>
            <a:r>
              <a:rPr lang="en-US" sz="4000" b="1" dirty="0"/>
              <a:t>Encoders</a:t>
            </a:r>
            <a:r>
              <a:rPr lang="en-US" sz="4000" dirty="0"/>
              <a:t>		   </a:t>
            </a:r>
            <a:r>
              <a:rPr lang="en-US" sz="4000" b="1" dirty="0"/>
              <a:t>Encoder-decoders</a:t>
            </a:r>
          </a:p>
          <a:p>
            <a:r>
              <a:rPr lang="en-US" sz="4000" dirty="0"/>
              <a:t>GPT, Claude,		BERT family,		Flan-T5, Whisper</a:t>
            </a:r>
          </a:p>
          <a:p>
            <a:r>
              <a:rPr lang="en-US" sz="4000" dirty="0"/>
              <a:t>Llama				</a:t>
            </a:r>
            <a:r>
              <a:rPr lang="en-US" sz="4000" dirty="0" err="1"/>
              <a:t>HuBERT</a:t>
            </a:r>
            <a:endParaRPr lang="en-US" sz="4000" dirty="0"/>
          </a:p>
          <a:p>
            <a:r>
              <a:rPr lang="en-US" sz="4000" dirty="0" err="1"/>
              <a:t>Mixtral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441C05-CFAC-A1FC-BBB9-25B25F85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1900916"/>
            <a:ext cx="1710755" cy="156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00891C2-2E16-3574-C737-E5818218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1197748"/>
            <a:ext cx="2006600" cy="2263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8B4CFE4-4646-69A9-1D02-088FA40F0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08" y="1986668"/>
            <a:ext cx="1685029" cy="1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42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2BB0D2-896F-4A8D-19D4-9AF3AE01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there are problems with scraping from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AEDEC1-7D54-79BE-CC34-87087B4C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Copyright</a:t>
            </a:r>
            <a:r>
              <a:rPr lang="en-US" dirty="0"/>
              <a:t>: much of the text in these datasets is copyrighted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clear if fair use doctrine in US allows for this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This remains an open legal question</a:t>
            </a:r>
          </a:p>
          <a:p>
            <a:r>
              <a:rPr lang="en-US" b="1" dirty="0"/>
              <a:t>Data consent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Website owners can indicate they don't want their site crawled</a:t>
            </a:r>
          </a:p>
          <a:p>
            <a:r>
              <a:rPr lang="en-US" b="1" dirty="0"/>
              <a:t>Privacy</a:t>
            </a:r>
            <a:r>
              <a:rPr lang="en-US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Websites can contain private IP addresses and phone numbers</a:t>
            </a:r>
          </a:p>
        </p:txBody>
      </p:sp>
    </p:spTree>
    <p:extLst>
      <p:ext uri="{BB962C8B-B14F-4D97-AF65-F5344CB8AC3E}">
        <p14:creationId xmlns:p14="http://schemas.microsoft.com/office/powerpoint/2010/main" val="3949419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data for LLMs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0220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Finetuning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803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DACA8755-C002-2B24-CA05-D9392308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Finetuning for </a:t>
            </a:r>
            <a:r>
              <a:rPr lang="en-US" dirty="0"/>
              <a:t>a</a:t>
            </a:r>
            <a:r>
              <a:rPr lang="en-US" dirty="0" smtClean="0"/>
              <a:t>daptation </a:t>
            </a:r>
            <a:r>
              <a:rPr lang="en-US" dirty="0"/>
              <a:t>to new domains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16A8592-26A3-5D96-B81C-6FBE61EC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What happens if we need our LLM to work well on a domain it didn't see in pretraining?</a:t>
            </a:r>
          </a:p>
          <a:p>
            <a:r>
              <a:rPr lang="en-US" sz="3200" dirty="0"/>
              <a:t>Perhaps some specific medical or legal domain?</a:t>
            </a:r>
          </a:p>
          <a:p>
            <a:r>
              <a:rPr lang="en-US" sz="3200" dirty="0"/>
              <a:t>Or maybe a multilingual LM needs to see more data on some language that was rare in pretraining?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4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688FD22D-0739-073B-9509-049B413F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0E8FDCB9-9E55-0161-E9E4-867FF12F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722" y="2051779"/>
            <a:ext cx="7543800" cy="3668842"/>
          </a:xfrm>
        </p:spPr>
      </p:pic>
    </p:spTree>
    <p:extLst>
      <p:ext uri="{BB962C8B-B14F-4D97-AF65-F5344CB8AC3E}">
        <p14:creationId xmlns:p14="http://schemas.microsoft.com/office/powerpoint/2010/main" val="3670189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3E10A-8A37-F564-2228-4E0A38F1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"Finetuning" means 4 different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1556F0-57C3-BD56-1EE0-9184B820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We'll discuss 1 here, and 3 in later lectures</a:t>
            </a:r>
          </a:p>
          <a:p>
            <a:r>
              <a:rPr lang="en-US" sz="3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all four cases, finetuning means:</a:t>
            </a:r>
          </a:p>
          <a:p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taking a pretrained model and further adapting some or all of its parameters to some new data</a:t>
            </a:r>
          </a:p>
          <a:p>
            <a:endParaRPr lang="en-US" sz="3600" b="1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46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5529A8-3BFD-DD43-B193-219D4F71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9603"/>
            <a:ext cx="7978140" cy="907196"/>
          </a:xfrm>
        </p:spPr>
        <p:txBody>
          <a:bodyPr>
            <a:normAutofit fontScale="90000"/>
          </a:bodyPr>
          <a:lstStyle/>
          <a:p>
            <a:r>
              <a:rPr lang="en-US" dirty="0"/>
              <a:t>1. Finetuning as "continued pretraining" on new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BCC8EB-0073-A23C-71C8-C2AD3F43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Further train all the parameters of model on new data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the same method (word prediction) and loss function (cross-entropy loss) as for pretraining.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 if the new data were at the tail end of the pretraining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Hence sometimes called </a:t>
            </a:r>
            <a:r>
              <a:rPr lang="en-US" sz="32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continued pretraining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53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Finetuning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0863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Evaluating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474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447800"/>
            <a:ext cx="7806686" cy="4724400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Just as for n-gram grammars, we use perplexity to measure how well the LM predicts unseen text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p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erplexity of a model </a:t>
            </a:r>
            <a:r>
              <a:rPr lang="el-GR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an unseen test set is the 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inverse probability that </a:t>
            </a:r>
            <a:r>
              <a:rPr lang="el-GR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assigns to the test set, normalized by the test set length. 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a test set of 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tokens 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0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3000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perplexity is :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D9D7A46-7E1C-F8DD-F550-598E5BCA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4742597"/>
            <a:ext cx="4062047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5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Many varieties!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Popular: Masked Language Models (MLMs)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BERT family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Trained by predicting words from surrounding words on both sides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Are </a:t>
            </a:r>
            <a:r>
              <a:rPr lang="en-US" sz="3600"/>
              <a:t>usually </a:t>
            </a:r>
            <a:r>
              <a:rPr lang="en-US" sz="3600" b="1"/>
              <a:t>finetuned </a:t>
            </a:r>
            <a:r>
              <a:rPr lang="en-US" sz="3600" dirty="0"/>
              <a:t>(trained on supervised data) for classification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A242C4-59DF-DFC6-9656-CFD4C6A8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404664"/>
            <a:ext cx="1710755" cy="15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44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9326366-31A0-04FC-5C1D-BC0FD40B2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397000"/>
            <a:ext cx="7795260" cy="4572000"/>
          </a:xfrm>
        </p:spPr>
        <p:txBody>
          <a:bodyPr>
            <a:normAutofit fontScale="92500" lnSpcReduction="20000"/>
          </a:bodyPr>
          <a:lstStyle/>
          <a:p>
            <a:pPr marL="537620" indent="-457189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depends on size of test set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Probability gets smaller the longer the text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Better: a metric that is </a:t>
            </a:r>
            <a:r>
              <a:rPr lang="en-US" b="1" dirty="0">
                <a:latin typeface="Calibri" charset="0"/>
              </a:rPr>
              <a:t>per-word</a:t>
            </a:r>
            <a:r>
              <a:rPr lang="en-US" dirty="0">
                <a:latin typeface="Calibri" charset="0"/>
              </a:rPr>
              <a:t>, normalized by length</a:t>
            </a:r>
            <a:endParaRPr lang="en-US" b="1" dirty="0">
              <a:latin typeface="Calibri" charset="0"/>
            </a:endParaRPr>
          </a:p>
          <a:p>
            <a:pPr marL="537620" indent="-457189">
              <a:buFont typeface="Arial" panose="020B0604020202020204" pitchFamily="34" charset="0"/>
              <a:buChar char="•"/>
            </a:pP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</a:t>
            </a:r>
          </a:p>
          <a:p>
            <a:pPr marL="609585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(The inverse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comes from the original definition of perplexity from cross-entropy rate in information theory)</a:t>
            </a:r>
          </a:p>
          <a:p>
            <a:pPr marL="609585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9585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range is  [0,1], perplexity range is [1,∞]</a:t>
            </a:r>
          </a:p>
          <a:p>
            <a:pPr marL="537620" indent="-457189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537620" indent="-457189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609585" lvl="1" indent="0">
              <a:buNone/>
            </a:pPr>
            <a:endParaRPr lang="en-US" dirty="0">
              <a:latin typeface="Calibri" charset="0"/>
            </a:endParaRPr>
          </a:p>
          <a:p>
            <a:pPr marL="609585" lvl="1" indent="0">
              <a:buNone/>
            </a:pPr>
            <a:endParaRPr lang="en-US" dirty="0">
              <a:latin typeface="Calibri" charset="0"/>
            </a:endParaRPr>
          </a:p>
          <a:p>
            <a:pPr marL="609585" lvl="1" indent="0">
              <a:buNone/>
            </a:pPr>
            <a:endParaRPr lang="en-US" b="1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" y="177802"/>
            <a:ext cx="8382000" cy="711199"/>
          </a:xfrm>
        </p:spPr>
        <p:txBody>
          <a:bodyPr>
            <a:normAutofit fontScale="90000"/>
          </a:bodyPr>
          <a:lstStyle/>
          <a:p>
            <a:r>
              <a:rPr lang="en-US" sz="3800" dirty="0"/>
              <a:t>Why perplexity instead of raw probability of the test set?</a:t>
            </a:r>
          </a:p>
        </p:txBody>
      </p:sp>
    </p:spTree>
    <p:extLst>
      <p:ext uri="{BB962C8B-B14F-4D97-AF65-F5344CB8AC3E}">
        <p14:creationId xmlns:p14="http://schemas.microsoft.com/office/powerpoint/2010/main" val="1770688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447800"/>
            <a:ext cx="7806686" cy="47244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higher the probability of the word sequence, the lower the perplexity.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Thus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lower the perplexity of a model on the data, the better the model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200FF"/>
                </a:solidFill>
                <a:latin typeface="Calibri"/>
                <a:cs typeface="Calibri"/>
              </a:rPr>
              <a:t>Minimizing perplexity is the same as maximizing probability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Also: perplexity is sensitive to length/tokenization so best used when comparing LMs that use the same tokenizer.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NimbusRomNo9L"/>
              </a:rPr>
              <a:t> </a:t>
            </a:r>
            <a:endParaRPr lang="en-US" sz="14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38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B5BD76-0882-D4FF-6D44-102C87C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other factors that we evaluate, like: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79CAE1-141A-645F-624B-F7524B38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Big models take lots of GPUs and time to train, memory to store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Energy usage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measure kWh or kilograms of CO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emitted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Benchmarks measure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gendered and racial stereotypes, or decreased performance for language from or about some groups.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3509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Dealing with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209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B5BD76-0882-D4FF-6D44-102C87C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79CAE1-141A-645F-624B-F7524B38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268760"/>
            <a:ext cx="7543801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LLM performance depends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 size: 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number of parameters not counting embeddings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Dataset size: the amount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Compute: Amount of compute (in FLOPS or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.)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 improve a model by adding  parameters (more layers, wider contexts), more data, or training for more iterations</a:t>
            </a:r>
          </a:p>
          <a:p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performance of a large language model (the loss) scales as a power-law with each of these three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5296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61A41-FB7F-5E93-D622-E27A0788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37" y="0"/>
            <a:ext cx="8229600" cy="1143000"/>
          </a:xfrm>
        </p:spPr>
        <p:txBody>
          <a:bodyPr/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3DE2DD-02FE-9076-ADAC-D92E37DAB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705" y="981076"/>
            <a:ext cx="7543801" cy="4876800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oss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a function of # parameters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dataset size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compute budget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other two are held constant)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F0DE256-EF63-DEC8-9E11-A51C9149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1" y="1905001"/>
            <a:ext cx="2741510" cy="395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2E2D403-3176-82DF-CF2D-DEF71BE87826}"/>
              </a:ext>
            </a:extLst>
          </p:cNvPr>
          <p:cNvSpPr txBox="1"/>
          <p:nvPr/>
        </p:nvSpPr>
        <p:spPr>
          <a:xfrm>
            <a:off x="827584" y="5733256"/>
            <a:ext cx="8142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Scaling laws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be used early in training to predict what the loss would be if we were to add more data or increase model size.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99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192B6B-D789-8AB9-D24C-E6B03352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non-embedding parameters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7BBD82-89A6-8B24-69D0-B0A7BC43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1EFFED-5447-FDAE-28E6-E94C25F5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69150"/>
            <a:ext cx="4978659" cy="2139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C7CC90-58B5-FFD8-1598-E2FF6047E7EF}"/>
              </a:ext>
            </a:extLst>
          </p:cNvPr>
          <p:cNvSpPr txBox="1"/>
          <p:nvPr/>
        </p:nvSpPr>
        <p:spPr>
          <a:xfrm>
            <a:off x="822960" y="5094982"/>
            <a:ext cx="768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Thus GPT-3, with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96 layers and dimensionality </a:t>
            </a:r>
            <a:r>
              <a:rPr lang="en-US" sz="24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12288, has 12 × 96 × 122882 ≈ 175 billion parameters.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38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8BE7C-D3C6-CF49-B362-1A98D478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94" y="-156638"/>
            <a:ext cx="7543800" cy="907196"/>
          </a:xfrm>
        </p:spPr>
        <p:txBody>
          <a:bodyPr/>
          <a:lstStyle/>
          <a:p>
            <a:r>
              <a:rPr lang="en-US" dirty="0"/>
              <a:t>KV Cache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DA54DA6A-B9F7-41A4-014A-855FF6249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600200"/>
            <a:ext cx="7920986" cy="45720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training, we can compute attention very efficiently in parallel: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 not at inference! We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 the next tokens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at a time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a new token x, need to multiply by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get query, key, values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 don't want to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recompute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key and value vectors for all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prior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tokens x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Instead,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store key and value vectors in memory in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KV cache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then we can just grab them from the cache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6048F3-EA22-F57F-2078-BD06DF70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057400"/>
            <a:ext cx="2878138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52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8BE7C-D3C6-CF49-B362-1A98D478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94" y="-156638"/>
            <a:ext cx="7543800" cy="907196"/>
          </a:xfrm>
        </p:spPr>
        <p:txBody>
          <a:bodyPr/>
          <a:lstStyle/>
          <a:p>
            <a:r>
              <a:rPr lang="en-US" dirty="0"/>
              <a:t>KV Cache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84523569-C0DA-6C8E-708B-6855A08CA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868" y="3867525"/>
            <a:ext cx="6800850" cy="28789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81A43B-EE1A-D8E4-2F1F-A00B9C49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593" y="750558"/>
            <a:ext cx="800766" cy="2761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CE1A55C-0DCC-1D45-8818-6948A6051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443" y="750557"/>
            <a:ext cx="806999" cy="2782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D2AC67-2762-355B-6D5D-03B88FF14C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42"/>
          <a:stretch/>
        </p:blipFill>
        <p:spPr>
          <a:xfrm>
            <a:off x="1090306" y="598130"/>
            <a:ext cx="4602561" cy="28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D2B6A7F-A44C-49C7-BF0E-0935FBCE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Parameter-Efficient Finetuning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2152458-541B-5F13-D719-603A8C95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600200"/>
            <a:ext cx="7543801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 new domain by c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ontinued pretraining (finetuning) is a problem with huge LLMs.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normous numbers of parameters to train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 pass of batch gradient descent has to backpropagate through many many huge layers.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xpensive in processing power, in memory, and in time.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Instead,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parameter-efficient fine tuning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(PEFT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fficiently select a subset of parameters to update when finetuning.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E.g., freeze some of the parameters (don’t change them),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only update some a few parameters.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2423459"/>
            <a:ext cx="7543801" cy="374874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Trained to map from one sequence to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Very popular for: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machine translation (map from one language to another)</a:t>
            </a:r>
          </a:p>
          <a:p>
            <a:pPr marL="85404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speech recognition (map from acoustics to words)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2D8E96C-0E43-0217-5C68-E17661BE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91868"/>
            <a:ext cx="2006600" cy="22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8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4FFDE4-36DC-6389-0BE3-C5018C96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(Low-Rank Adaptation)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A6C6A0-EA1A-B336-CF30-AF46D9ED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60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ransformers </a:t>
            </a: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have many dense matrix multiply layers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Like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200" b="1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layers in attention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 of updating these layers during finetuning, 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reeze these layers </a:t>
            </a:r>
          </a:p>
          <a:p>
            <a:pPr marL="968345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pdate a low-rank approximation with fewer parameters. 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46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26650D-27DE-DD55-08EA-AE0394F5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772644-F286-78CE-0456-EFE12FAF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95400"/>
            <a:ext cx="7543801" cy="4876800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Consider a 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matrix W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(shape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30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])  that needs to be updated during finetuning via gradient descent. 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Normally updates are ∆W  (shape [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3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we freeze W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update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 a low-rank decomposition of W: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of shape [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 of shape [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2600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 is very small  (like 1 or 2)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 is, during  finetuning we update A and B instead of W. </a:t>
            </a:r>
          </a:p>
          <a:p>
            <a:pPr marL="739745" lvl="1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Replace W + ∆W with W + BA. 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orward pass: instead of 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				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do</a:t>
            </a:r>
          </a:p>
          <a:p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xAB</a:t>
            </a:r>
            <a:r>
              <a:rPr lang="en-US" sz="3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195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5A1559-0495-6494-C8C4-F9839C62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CCBE97-5097-2FE6-0C0F-B5393BC5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51" y="299172"/>
            <a:ext cx="5242253" cy="63959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9C53E86C-6C9D-56A9-EDD5-21BDA68CB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444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Dealing with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4198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Harms of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1212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</a:t>
            </a:r>
          </a:p>
        </p:txBody>
      </p:sp>
      <p:pic>
        <p:nvPicPr>
          <p:cNvPr id="5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xmlns="" id="{EB06725F-5586-D596-95DC-0BAF28BD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239461"/>
            <a:ext cx="4695849" cy="1098246"/>
          </a:xfrm>
        </p:spPr>
      </p:pic>
      <p:pic>
        <p:nvPicPr>
          <p:cNvPr id="8" name="Picture 7" descr="A close-up of a white background&#10;&#10;Description automatically generated">
            <a:extLst>
              <a:ext uri="{FF2B5EF4-FFF2-40B4-BE49-F238E27FC236}">
                <a16:creationId xmlns:a16="http://schemas.microsoft.com/office/drawing/2014/main" xmlns="" id="{7AF6D51A-D222-ED8F-745E-40F970E1D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10" y="1896110"/>
            <a:ext cx="5829300" cy="210297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747879F5-BE7A-F7AA-50E2-0961C120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52" y="4495800"/>
            <a:ext cx="8393447" cy="15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05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</a:p>
        </p:txBody>
      </p:sp>
      <p:pic>
        <p:nvPicPr>
          <p:cNvPr id="9" name="Content Placeholder 8" descr="A close-up of a building&#10;&#10;Description automatically generated">
            <a:extLst>
              <a:ext uri="{FF2B5EF4-FFF2-40B4-BE49-F238E27FC236}">
                <a16:creationId xmlns:a16="http://schemas.microsoft.com/office/drawing/2014/main" xmlns="" id="{C82B27BD-3C16-08FD-B295-69BA99532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4778" y="4221762"/>
            <a:ext cx="3852448" cy="24864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BB7AE9-F06C-E943-EE9B-D0EB3C34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1" y="2152339"/>
            <a:ext cx="6301253" cy="953162"/>
          </a:xfrm>
          <a:prstGeom prst="rect">
            <a:avLst/>
          </a:prstGeom>
        </p:spPr>
      </p:pic>
      <p:pic>
        <p:nvPicPr>
          <p:cNvPr id="7" name="Picture 6" descr="A collage of a person's face&#10;&#10;Description automatically generated">
            <a:extLst>
              <a:ext uri="{FF2B5EF4-FFF2-40B4-BE49-F238E27FC236}">
                <a16:creationId xmlns:a16="http://schemas.microsoft.com/office/drawing/2014/main" xmlns="" id="{EBC4D418-B0B6-E46E-B226-840CD2FB4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5" t="49260" r="244" b="244"/>
          <a:stretch/>
        </p:blipFill>
        <p:spPr>
          <a:xfrm>
            <a:off x="4217092" y="289818"/>
            <a:ext cx="2999309" cy="137683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E6925C0-AD38-6E39-D769-516787A79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643347"/>
            <a:ext cx="5829300" cy="20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6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xmlns="" id="{4E8E9753-987C-2FCB-0294-3AC396668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223" y="2163288"/>
            <a:ext cx="8095153" cy="1722912"/>
          </a:xfrm>
        </p:spPr>
      </p:pic>
    </p:spTree>
    <p:extLst>
      <p:ext uri="{BB962C8B-B14F-4D97-AF65-F5344CB8AC3E}">
        <p14:creationId xmlns:p14="http://schemas.microsoft.com/office/powerpoint/2010/main" val="16765332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Toxicity and Abuse</a:t>
            </a:r>
          </a:p>
        </p:txBody>
      </p:sp>
      <p:pic>
        <p:nvPicPr>
          <p:cNvPr id="5" name="Content Placeholder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xmlns="" id="{A2340CA4-68A6-00AE-2DBE-C92CE23F1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4114800"/>
            <a:ext cx="7258050" cy="185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B704D4-A2D7-DA43-B9D3-4F441BE9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5" y="2058239"/>
            <a:ext cx="7850986" cy="5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27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Misinformation</a:t>
            </a:r>
          </a:p>
        </p:txBody>
      </p:sp>
      <p:pic>
        <p:nvPicPr>
          <p:cNvPr id="5" name="Content Placeholder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xmlns="" id="{45F48AA0-1F08-5BD0-239A-E4D69C2D1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2130221"/>
            <a:ext cx="7489825" cy="2000250"/>
          </a:xfrm>
        </p:spPr>
      </p:pic>
    </p:spTree>
    <p:extLst>
      <p:ext uri="{BB962C8B-B14F-4D97-AF65-F5344CB8AC3E}">
        <p14:creationId xmlns:p14="http://schemas.microsoft.com/office/powerpoint/2010/main" val="242830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Large Language Models: What tasks can they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117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4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Harms of Large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FD0C09-EFC7-684F-8EDB-3D513508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0894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Маскированные языковые модели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1108720"/>
          </a:xfrm>
        </p:spPr>
        <p:txBody>
          <a:bodyPr/>
          <a:lstStyle/>
          <a:p>
            <a:r>
              <a:rPr lang="ru-RU" dirty="0" smtClean="0"/>
              <a:t>Вместо предсказания следующего </a:t>
            </a:r>
            <a:r>
              <a:rPr lang="ru-RU" dirty="0" err="1" smtClean="0"/>
              <a:t>токена</a:t>
            </a:r>
            <a:r>
              <a:rPr lang="ru-RU" dirty="0" smtClean="0"/>
              <a:t> предсказывают пропущенный </a:t>
            </a:r>
            <a:r>
              <a:rPr lang="ru-RU" dirty="0" err="1" smtClean="0"/>
              <a:t>токен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1026" name="Picture 2" descr="Файл:BERT input-rep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76104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014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Особенности </a:t>
            </a:r>
            <a:br>
              <a:rPr lang="ru-RU" dirty="0" smtClean="0"/>
            </a:br>
            <a:r>
              <a:rPr lang="ru-RU" dirty="0" smtClean="0"/>
              <a:t>маскированных моделей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Однонаправленность</a:t>
            </a:r>
            <a:r>
              <a:rPr lang="ru-RU" dirty="0" smtClean="0"/>
              <a:t> </a:t>
            </a:r>
            <a:r>
              <a:rPr lang="ru-RU" dirty="0" err="1" smtClean="0"/>
              <a:t>авторегрессивных</a:t>
            </a:r>
            <a:r>
              <a:rPr lang="ru-RU" dirty="0" smtClean="0"/>
              <a:t> моделей является недостатком.</a:t>
            </a:r>
          </a:p>
          <a:p>
            <a:r>
              <a:rPr lang="ru-RU" dirty="0" smtClean="0"/>
              <a:t>Маскированные модели позволяют создавать эффективные контекстные представления </a:t>
            </a:r>
            <a:r>
              <a:rPr lang="ru-RU" dirty="0" err="1" smtClean="0"/>
              <a:t>токенов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Не используются для задач генерации.</a:t>
            </a:r>
          </a:p>
          <a:p>
            <a:r>
              <a:rPr lang="ru-RU" dirty="0" smtClean="0"/>
              <a:t>Используются для задач интерпретации.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5634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Два отличия двунаправленных моделей от </a:t>
            </a:r>
            <a:r>
              <a:rPr lang="ru-RU" dirty="0" err="1" smtClean="0"/>
              <a:t>авторегрессивных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5"/>
            <a:ext cx="8418213" cy="267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92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Две модели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933056"/>
            <a:ext cx="5976664" cy="2836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00808"/>
            <a:ext cx="546350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8222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Реализация: просто убрать маскировку внимания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2" y="2780928"/>
            <a:ext cx="8376692" cy="385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17152"/>
            <a:ext cx="4887640" cy="11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376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Материал на вход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вход подаются </a:t>
            </a:r>
            <a:r>
              <a:rPr lang="ru-RU" dirty="0" err="1" smtClean="0"/>
              <a:t>токены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err="1" smtClean="0"/>
              <a:t>Токен</a:t>
            </a:r>
            <a:r>
              <a:rPr lang="ru-RU" dirty="0" smtClean="0"/>
              <a:t> меньше слова.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Алгоритмы деления на </a:t>
            </a:r>
            <a:r>
              <a:rPr lang="ru-RU" dirty="0" err="1" smtClean="0"/>
              <a:t>токены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-- </a:t>
            </a:r>
            <a:r>
              <a:rPr lang="en-US" dirty="0" err="1" smtClean="0"/>
              <a:t>WordPiece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-- </a:t>
            </a:r>
            <a:r>
              <a:rPr lang="en-US" dirty="0" err="1" smtClean="0"/>
              <a:t>SentencePiece</a:t>
            </a:r>
            <a:r>
              <a:rPr lang="en-US" dirty="0" smtClean="0"/>
              <a:t> Unigram LM.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467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Устройство оригинального </a:t>
            </a:r>
            <a:r>
              <a:rPr lang="en-US" dirty="0" smtClean="0"/>
              <a:t>BERT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679546" cy="208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062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Многоязычная модель </a:t>
            </a:r>
            <a:r>
              <a:rPr lang="en-US" dirty="0" smtClean="0"/>
              <a:t>XLM-</a:t>
            </a:r>
            <a:r>
              <a:rPr lang="en-US" dirty="0" err="1" smtClean="0"/>
              <a:t>RoBERTa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4233"/>
            <a:ext cx="9153064" cy="115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25547"/>
            <a:ext cx="9088149" cy="133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0954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Обучение </a:t>
            </a:r>
            <a:br>
              <a:rPr lang="ru-RU" dirty="0" smtClean="0"/>
            </a:br>
            <a:r>
              <a:rPr lang="ru-RU" dirty="0" smtClean="0"/>
              <a:t>двусторонних кодировщиков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Cloze task:</a:t>
            </a: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ru-RU" i="1" dirty="0" smtClean="0"/>
              <a:t>Гнев, богиня, воспой Ахиллеса, </a:t>
            </a:r>
            <a:r>
              <a:rPr lang="ru-RU" i="1" dirty="0" err="1" smtClean="0"/>
              <a:t>Пелеева</a:t>
            </a:r>
            <a:r>
              <a:rPr lang="ru-RU" i="1" dirty="0" smtClean="0"/>
              <a:t> __</a:t>
            </a:r>
          </a:p>
          <a:p>
            <a:endParaRPr lang="ru-RU" dirty="0" smtClean="0"/>
          </a:p>
          <a:p>
            <a:r>
              <a:rPr lang="ru-RU" i="1" dirty="0" smtClean="0"/>
              <a:t>Гнев, богиня, __ Ахиллеса, </a:t>
            </a:r>
            <a:r>
              <a:rPr lang="ru-RU" i="1" dirty="0" err="1" smtClean="0"/>
              <a:t>Пелеева</a:t>
            </a:r>
            <a:r>
              <a:rPr lang="ru-RU" i="1" dirty="0" smtClean="0"/>
              <a:t> сына</a:t>
            </a:r>
          </a:p>
          <a:p>
            <a:endParaRPr lang="ru-RU" dirty="0"/>
          </a:p>
          <a:p>
            <a:r>
              <a:rPr lang="ru-RU" dirty="0" smtClean="0"/>
              <a:t>Задача: заполнить пропуск, основываясь на вероятностном распределении пропущенного элемента.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7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Many tasks can be turned into tasks of predicting words!</a:t>
            </a:r>
          </a:p>
        </p:txBody>
      </p:sp>
    </p:spTree>
    <p:extLst>
      <p:ext uri="{BB962C8B-B14F-4D97-AF65-F5344CB8AC3E}">
        <p14:creationId xmlns:p14="http://schemas.microsoft.com/office/powerpoint/2010/main" val="1169084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Манипуляции с обучающим материалом включают: </a:t>
            </a:r>
          </a:p>
          <a:p>
            <a:pPr marL="0" indent="0">
              <a:buNone/>
            </a:pPr>
            <a:r>
              <a:rPr lang="ru-RU" i="1" dirty="0"/>
              <a:t> </a:t>
            </a:r>
            <a:r>
              <a:rPr lang="ru-RU" i="1" dirty="0" smtClean="0"/>
              <a:t>- маскирование, </a:t>
            </a:r>
          </a:p>
          <a:p>
            <a:pPr marL="0" indent="0">
              <a:buNone/>
            </a:pPr>
            <a:r>
              <a:rPr lang="ru-RU" i="1" dirty="0"/>
              <a:t> </a:t>
            </a:r>
            <a:r>
              <a:rPr lang="ru-RU" i="1" dirty="0" smtClean="0"/>
              <a:t>- подстановки, </a:t>
            </a:r>
          </a:p>
          <a:p>
            <a:pPr marL="0" indent="0">
              <a:buNone/>
            </a:pPr>
            <a:r>
              <a:rPr lang="ru-RU" i="1" dirty="0"/>
              <a:t> </a:t>
            </a:r>
            <a:r>
              <a:rPr lang="ru-RU" i="1" dirty="0" smtClean="0"/>
              <a:t>-перестановки, </a:t>
            </a:r>
          </a:p>
          <a:p>
            <a:pPr marL="0" indent="0">
              <a:buNone/>
            </a:pPr>
            <a:r>
              <a:rPr lang="ru-RU" i="1" dirty="0"/>
              <a:t> </a:t>
            </a:r>
            <a:r>
              <a:rPr lang="ru-RU" i="1" dirty="0" smtClean="0"/>
              <a:t>-удаления, </a:t>
            </a:r>
          </a:p>
          <a:p>
            <a:pPr marL="0" indent="0">
              <a:buNone/>
            </a:pPr>
            <a:r>
              <a:rPr lang="ru-RU" i="1" dirty="0"/>
              <a:t> </a:t>
            </a:r>
            <a:r>
              <a:rPr lang="ru-RU" i="1" dirty="0" smtClean="0"/>
              <a:t>-вставки постороннего материала.</a:t>
            </a:r>
          </a:p>
          <a:p>
            <a:pPr marL="0" indent="0">
              <a:buNone/>
            </a:pPr>
            <a:r>
              <a:rPr lang="ru-RU" dirty="0" smtClean="0"/>
              <a:t>Задача модели – удалить шум (исправить порчу).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74367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Masked Language Model (MLM)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 обучающей выборки </a:t>
            </a:r>
            <a:r>
              <a:rPr lang="ru-RU" dirty="0" err="1" smtClean="0"/>
              <a:t>рандомно</a:t>
            </a:r>
            <a:r>
              <a:rPr lang="ru-RU" dirty="0" smtClean="0"/>
              <a:t> выбираются </a:t>
            </a:r>
            <a:r>
              <a:rPr lang="ru-RU" dirty="0" err="1" smtClean="0"/>
              <a:t>токены</a:t>
            </a:r>
            <a:r>
              <a:rPr lang="ru-RU" dirty="0" smtClean="0"/>
              <a:t>. Эти </a:t>
            </a:r>
            <a:r>
              <a:rPr lang="ru-RU" dirty="0" err="1" smtClean="0"/>
              <a:t>токены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    - либо заменяются </a:t>
            </a:r>
            <a:r>
              <a:rPr lang="ru-RU" dirty="0" err="1" smtClean="0"/>
              <a:t>токеном</a:t>
            </a:r>
            <a:r>
              <a:rPr lang="ru-RU" dirty="0" smtClean="0"/>
              <a:t> </a:t>
            </a:r>
            <a:r>
              <a:rPr lang="en-US" dirty="0" smtClean="0"/>
              <a:t>[MASK],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</a:t>
            </a:r>
            <a:r>
              <a:rPr lang="ru-RU" dirty="0" smtClean="0"/>
              <a:t>либо заменяются случайным </a:t>
            </a:r>
            <a:r>
              <a:rPr lang="ru-RU" dirty="0" err="1" smtClean="0"/>
              <a:t>токеном</a:t>
            </a:r>
            <a:r>
              <a:rPr lang="ru-RU" dirty="0" smtClean="0"/>
              <a:t>,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- либо остаются без изменений.</a:t>
            </a:r>
          </a:p>
          <a:p>
            <a:pPr marL="0" indent="0">
              <a:buNone/>
            </a:pPr>
            <a:r>
              <a:rPr lang="ru-RU" dirty="0" smtClean="0"/>
              <a:t>Задача модели заключается в предсказании изначального </a:t>
            </a:r>
            <a:r>
              <a:rPr lang="ru-RU" dirty="0" err="1" smtClean="0"/>
              <a:t>токена</a:t>
            </a:r>
            <a:r>
              <a:rPr lang="ru-RU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1317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51892" y="44624"/>
            <a:ext cx="8229600" cy="1143000"/>
          </a:xfrm>
        </p:spPr>
        <p:txBody>
          <a:bodyPr/>
          <a:lstStyle/>
          <a:p>
            <a:r>
              <a:rPr lang="en-US" dirty="0" smtClean="0"/>
              <a:t>Masked Language Model</a:t>
            </a:r>
            <a:endParaRPr lang="ru-R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86548"/>
            <a:ext cx="8498532" cy="419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418412" cy="166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14227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Masked Language Model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6" y="1772816"/>
            <a:ext cx="8224837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4290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Masked Language Model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8610600" cy="363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068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6594" y="0"/>
            <a:ext cx="8229600" cy="1143000"/>
          </a:xfrm>
        </p:spPr>
        <p:txBody>
          <a:bodyPr/>
          <a:lstStyle/>
          <a:p>
            <a:r>
              <a:rPr lang="ru-RU" dirty="0" smtClean="0"/>
              <a:t>Обучение </a:t>
            </a:r>
            <a:r>
              <a:rPr lang="en-US" dirty="0" smtClean="0"/>
              <a:t>BERT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9" y="836712"/>
            <a:ext cx="9019531" cy="233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 descr="Файл:BERT pre-trai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82685"/>
            <a:ext cx="4167150" cy="36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711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Контекстные </a:t>
            </a:r>
            <a:r>
              <a:rPr lang="ru-RU" dirty="0" err="1" smtClean="0"/>
              <a:t>эмбеддинги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и значение слова</a:t>
            </a:r>
            <a:endParaRPr lang="ru-RU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8666406" cy="386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7495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Многозначность слова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8852173" cy="281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30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Многозначность</a:t>
            </a:r>
            <a:endParaRPr lang="ru-RU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8526538" cy="383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1110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 </a:t>
            </a:r>
            <a:r>
              <a:rPr lang="en-US" dirty="0" smtClean="0"/>
              <a:t>WSD</a:t>
            </a:r>
            <a:endParaRPr lang="ru-RU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750175" cy="395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47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decoder-only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Also called: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Causal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Autoregressive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Left-to-right LLMs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Predict words left to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2FE5AD-C41D-3254-9E60-DD11B5E5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219200"/>
            <a:ext cx="1685029" cy="1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Одно из решений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16832"/>
            <a:ext cx="6477000" cy="437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570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229600" cy="1143000"/>
          </a:xfrm>
        </p:spPr>
        <p:txBody>
          <a:bodyPr/>
          <a:lstStyle/>
          <a:p>
            <a:r>
              <a:rPr lang="ru-RU" dirty="0" smtClean="0"/>
              <a:t>Благодарю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88445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2930</Words>
  <Application>Microsoft Office PowerPoint</Application>
  <PresentationFormat>Экран (4:3)</PresentationFormat>
  <Paragraphs>422</Paragraphs>
  <Slides>91</Slides>
  <Notes>28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91</vt:i4>
      </vt:variant>
    </vt:vector>
  </HeadingPairs>
  <TitlesOfParts>
    <vt:vector size="92" baseType="lpstr">
      <vt:lpstr>Тема Office</vt:lpstr>
      <vt:lpstr>Обработка естественного языка</vt:lpstr>
      <vt:lpstr>Language models</vt:lpstr>
      <vt:lpstr>Large language models</vt:lpstr>
      <vt:lpstr>Three architectures for large language models</vt:lpstr>
      <vt:lpstr>Encoders</vt:lpstr>
      <vt:lpstr>Encoder-Decoders</vt:lpstr>
      <vt:lpstr>Large Language Models</vt:lpstr>
      <vt:lpstr>Big idea</vt:lpstr>
      <vt:lpstr>This lecture: decoder-only models</vt:lpstr>
      <vt:lpstr>Conditional Generation: Generating text conditioned on previous text!</vt:lpstr>
      <vt:lpstr>Many practical NLP tasks can be cast as word prediction!</vt:lpstr>
      <vt:lpstr>Framing lots of tasks as conditional generation</vt:lpstr>
      <vt:lpstr>Summarization</vt:lpstr>
      <vt:lpstr>LLMs for summarization (using  tl;dr)</vt:lpstr>
      <vt:lpstr>Large Language Models</vt:lpstr>
      <vt:lpstr>Decoding and Sampling</vt:lpstr>
      <vt:lpstr>Random sampling</vt:lpstr>
      <vt:lpstr>Random sampling doesn't work very well</vt:lpstr>
      <vt:lpstr>Factors in word sampling: quality and diversity</vt:lpstr>
      <vt:lpstr>Top-k sampling:</vt:lpstr>
      <vt:lpstr>Top-p sampling (= nucleus sampling)</vt:lpstr>
      <vt:lpstr>Temperature sampling</vt:lpstr>
      <vt:lpstr>Temperature sampling</vt:lpstr>
      <vt:lpstr>Temperature sampling</vt:lpstr>
      <vt:lpstr>Large Language Models</vt:lpstr>
      <vt:lpstr>Large Language Models</vt:lpstr>
      <vt:lpstr>Pretraining</vt:lpstr>
      <vt:lpstr>Self-supervised training algorithm</vt:lpstr>
      <vt:lpstr>Intuition of language model training: loss</vt:lpstr>
      <vt:lpstr>Cross-entropy loss for language modeling</vt:lpstr>
      <vt:lpstr>Teacher forcing</vt:lpstr>
      <vt:lpstr>Training a transformer language model</vt:lpstr>
      <vt:lpstr>Large Language Models</vt:lpstr>
      <vt:lpstr>Large Language Models</vt:lpstr>
      <vt:lpstr>LLMs are mainly trained on the web</vt:lpstr>
      <vt:lpstr>The Pile: a pretraining corpus</vt:lpstr>
      <vt:lpstr>Filtering for quality and safety</vt:lpstr>
      <vt:lpstr>What does a model learn from pretraining?</vt:lpstr>
      <vt:lpstr>Big idea</vt:lpstr>
      <vt:lpstr>But there are problems with scraping from the web</vt:lpstr>
      <vt:lpstr>Large Language Models</vt:lpstr>
      <vt:lpstr>Large Language Models</vt:lpstr>
      <vt:lpstr>Finetuning for adaptation to new domains</vt:lpstr>
      <vt:lpstr>Finetuning</vt:lpstr>
      <vt:lpstr>"Finetuning" means 4 different things</vt:lpstr>
      <vt:lpstr>1. Finetuning as "continued pretraining" on new data</vt:lpstr>
      <vt:lpstr>Large Language Models</vt:lpstr>
      <vt:lpstr>Large Language Models</vt:lpstr>
      <vt:lpstr>Perplexity</vt:lpstr>
      <vt:lpstr>Why perplexity instead of raw probability of the test set?</vt:lpstr>
      <vt:lpstr>Perplexity</vt:lpstr>
      <vt:lpstr>Many other factors that we evaluate, like:</vt:lpstr>
      <vt:lpstr>Large Language Models</vt:lpstr>
      <vt:lpstr>Scaling Laws</vt:lpstr>
      <vt:lpstr>Scaling Laws</vt:lpstr>
      <vt:lpstr>Number of non-embedding parameters N</vt:lpstr>
      <vt:lpstr>KV Cache</vt:lpstr>
      <vt:lpstr>KV Cache</vt:lpstr>
      <vt:lpstr>Parameter-Efficient Finetuning</vt:lpstr>
      <vt:lpstr>LoRA (Low-Rank Adaptation)</vt:lpstr>
      <vt:lpstr>LoRA</vt:lpstr>
      <vt:lpstr>LoRA</vt:lpstr>
      <vt:lpstr>Large Language Models</vt:lpstr>
      <vt:lpstr>Large Language Models</vt:lpstr>
      <vt:lpstr>Hallucination</vt:lpstr>
      <vt:lpstr>Copyright</vt:lpstr>
      <vt:lpstr>Privacy</vt:lpstr>
      <vt:lpstr>Toxicity and Abuse</vt:lpstr>
      <vt:lpstr>Misinformation</vt:lpstr>
      <vt:lpstr>Large Language Models</vt:lpstr>
      <vt:lpstr>Маскированные языковые модели</vt:lpstr>
      <vt:lpstr>Особенности  маскированных моделей</vt:lpstr>
      <vt:lpstr>Два отличия двунаправленных моделей от авторегрессивных</vt:lpstr>
      <vt:lpstr>Две модели</vt:lpstr>
      <vt:lpstr>Реализация: просто убрать маскировку внимания</vt:lpstr>
      <vt:lpstr>Материал на вход</vt:lpstr>
      <vt:lpstr>Устройство оригинального BERT</vt:lpstr>
      <vt:lpstr>Многоязычная модель XLM-RoBERTa</vt:lpstr>
      <vt:lpstr>Обучение  двусторонних кодировщиков</vt:lpstr>
      <vt:lpstr>Denoising</vt:lpstr>
      <vt:lpstr>Masked Language Model (MLM)</vt:lpstr>
      <vt:lpstr>Masked Language Model</vt:lpstr>
      <vt:lpstr>Masked Language Model</vt:lpstr>
      <vt:lpstr>Masked Language Model</vt:lpstr>
      <vt:lpstr>Обучение BERT</vt:lpstr>
      <vt:lpstr>Контекстные эмбеддинги  и значение слова</vt:lpstr>
      <vt:lpstr>Многозначность слова</vt:lpstr>
      <vt:lpstr>Многозначность</vt:lpstr>
      <vt:lpstr>Задача WSD</vt:lpstr>
      <vt:lpstr>Одно из решений</vt:lpstr>
      <vt:lpstr>Благодарю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Соколов</dc:creator>
  <cp:lastModifiedBy>Евгений Соколов</cp:lastModifiedBy>
  <cp:revision>39</cp:revision>
  <dcterms:created xsi:type="dcterms:W3CDTF">2024-12-17T14:13:21Z</dcterms:created>
  <dcterms:modified xsi:type="dcterms:W3CDTF">2024-12-17T18:04:34Z</dcterms:modified>
</cp:coreProperties>
</file>